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5" d="100"/>
          <a:sy n="75" d="100"/>
        </p:scale>
        <p:origin x="-114" y="-9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9/17/2014</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9/17/2014</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9/17/2014</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dirty="0"/>
              <a:pPr/>
              <a:t>9/17/2014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s-ES" smtClean="0"/>
              <a:t>Haga clic para modificar el estilo de título del patrón</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9/17/2014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9/17/2014</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9/17/2014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9/17/2014</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dirty="0" smtClean="0"/>
              <a:t>VII cumbre de las américas</a:t>
            </a:r>
            <a:endParaRPr lang="es-PA" dirty="0"/>
          </a:p>
        </p:txBody>
      </p:sp>
      <p:sp>
        <p:nvSpPr>
          <p:cNvPr id="3" name="Subtítulo 2"/>
          <p:cNvSpPr>
            <a:spLocks noGrp="1"/>
          </p:cNvSpPr>
          <p:nvPr>
            <p:ph type="subTitle" idx="1"/>
          </p:nvPr>
        </p:nvSpPr>
        <p:spPr/>
        <p:txBody>
          <a:bodyPr/>
          <a:lstStyle/>
          <a:p>
            <a:r>
              <a:rPr lang="es-MX" dirty="0" smtClean="0"/>
              <a:t>Panamá, abril 2015</a:t>
            </a:r>
            <a:endParaRPr lang="es-PA" dirty="0"/>
          </a:p>
        </p:txBody>
      </p:sp>
    </p:spTree>
    <p:extLst>
      <p:ext uri="{BB962C8B-B14F-4D97-AF65-F5344CB8AC3E}">
        <p14:creationId xmlns:p14="http://schemas.microsoft.com/office/powerpoint/2010/main" val="2619409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logo</a:t>
            </a:r>
            <a:endParaRPr lang="es-PA" dirty="0"/>
          </a:p>
        </p:txBody>
      </p:sp>
      <p:sp>
        <p:nvSpPr>
          <p:cNvPr id="3" name="Marcador de contenido 2"/>
          <p:cNvSpPr>
            <a:spLocks noGrp="1"/>
          </p:cNvSpPr>
          <p:nvPr>
            <p:ph idx="1"/>
          </p:nvPr>
        </p:nvSpPr>
        <p:spPr>
          <a:xfrm>
            <a:off x="6223819" y="2239488"/>
            <a:ext cx="5386988" cy="3678303"/>
          </a:xfrm>
        </p:spPr>
        <p:txBody>
          <a:bodyPr/>
          <a:lstStyle/>
          <a:p>
            <a:pPr marL="0" indent="0">
              <a:buNone/>
            </a:pPr>
            <a:r>
              <a:rPr lang="es-PA" dirty="0"/>
              <a:t>Descripción:</a:t>
            </a:r>
          </a:p>
          <a:p>
            <a:pPr marL="0" indent="0" algn="just">
              <a:buNone/>
            </a:pPr>
            <a:r>
              <a:rPr lang="es-PA" dirty="0"/>
              <a:t>El logo está representado por dos siluetas de </a:t>
            </a:r>
            <a:r>
              <a:rPr lang="es-PA" dirty="0" smtClean="0"/>
              <a:t>palomas </a:t>
            </a:r>
            <a:r>
              <a:rPr lang="es-PA" dirty="0"/>
              <a:t>que simbolizan la paz y la libertad (económica, social y cultural).</a:t>
            </a:r>
          </a:p>
          <a:p>
            <a:pPr marL="0" indent="0" algn="just">
              <a:buNone/>
            </a:pPr>
            <a:r>
              <a:rPr lang="es-PA" dirty="0"/>
              <a:t>Ellas comparten e intercambian el mensaje de cada región, ilustrada por medio de una rama de olivo, para alcanzar el progreso que es la meta de nuestro continente.</a:t>
            </a:r>
          </a:p>
          <a:p>
            <a:pPr marL="0" indent="0" algn="just">
              <a:buNone/>
            </a:pPr>
            <a:r>
              <a:rPr lang="es-PA" dirty="0"/>
              <a:t>Los colores, representan a Panamá, país sede de la VII Cumbre. </a:t>
            </a:r>
          </a:p>
          <a:p>
            <a:pPr marL="0" indent="0">
              <a:buNone/>
            </a:pPr>
            <a:endParaRPr lang="es-PA" dirty="0"/>
          </a:p>
        </p:txBody>
      </p:sp>
      <p:pic>
        <p:nvPicPr>
          <p:cNvPr id="4" name="Picture 2" descr="C:\Users\mpalacios\AppData\Local\Microsoft\Windows\Temporary Internet Files\Content.Outlook\SFGECHJQ\Logo Ganador Cumb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1192" y="1810920"/>
            <a:ext cx="5035639" cy="4417453"/>
          </a:xfrm>
          <a:prstGeom prst="rect">
            <a:avLst/>
          </a:prstGeom>
          <a:noFill/>
          <a:extLst>
            <a:ext uri="{909E8E84-426E-40DD-AFC4-6F175D3DCCD1}">
              <a14:hiddenFill xmlns:a14="http://schemas.microsoft.com/office/drawing/2010/main">
                <a:solidFill>
                  <a:srgbClr val="FFFFFF"/>
                </a:solidFill>
              </a14:hiddenFill>
            </a:ext>
          </a:extLst>
        </p:spPr>
      </p:pic>
      <p:cxnSp>
        <p:nvCxnSpPr>
          <p:cNvPr id="6" name="Conector recto 5"/>
          <p:cNvCxnSpPr/>
          <p:nvPr/>
        </p:nvCxnSpPr>
        <p:spPr>
          <a:xfrm>
            <a:off x="5732206" y="2507226"/>
            <a:ext cx="19665" cy="306766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3873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Centro de Convenciones ATLAPA</a:t>
            </a:r>
            <a:br>
              <a:rPr lang="es-MX" dirty="0"/>
            </a:br>
            <a:r>
              <a:rPr lang="es-MX" sz="1600" dirty="0"/>
              <a:t>Sede de la Cumbre</a:t>
            </a:r>
            <a:endParaRPr lang="es-PA" dirty="0"/>
          </a:p>
        </p:txBody>
      </p:sp>
      <p:sp>
        <p:nvSpPr>
          <p:cNvPr id="3" name="Marcador de contenido 2"/>
          <p:cNvSpPr>
            <a:spLocks noGrp="1"/>
          </p:cNvSpPr>
          <p:nvPr>
            <p:ph idx="1"/>
          </p:nvPr>
        </p:nvSpPr>
        <p:spPr>
          <a:xfrm>
            <a:off x="6233653" y="2201906"/>
            <a:ext cx="5377155" cy="3678303"/>
          </a:xfrm>
        </p:spPr>
        <p:txBody>
          <a:bodyPr/>
          <a:lstStyle/>
          <a:p>
            <a:pPr marL="0" indent="0" algn="just">
              <a:buNone/>
            </a:pPr>
            <a:r>
              <a:rPr lang="es-PA" dirty="0"/>
              <a:t>Estratégicamente ubicado cerca del centro de la moderna ciudad de Panamá</a:t>
            </a:r>
          </a:p>
          <a:p>
            <a:pPr marL="0" indent="0" algn="just">
              <a:buNone/>
            </a:pPr>
            <a:r>
              <a:rPr lang="es-PA" dirty="0" smtClean="0"/>
              <a:t>A </a:t>
            </a:r>
            <a:r>
              <a:rPr lang="es-PA" dirty="0"/>
              <a:t>solo veinte minutos del aeropuerto Internacional de </a:t>
            </a:r>
            <a:r>
              <a:rPr lang="es-PA" dirty="0" err="1"/>
              <a:t>Tocumen</a:t>
            </a:r>
            <a:r>
              <a:rPr lang="es-PA" dirty="0"/>
              <a:t> a través de la autopista Corredor Sur. </a:t>
            </a:r>
          </a:p>
          <a:p>
            <a:endParaRPr lang="es-PA" dirty="0"/>
          </a:p>
        </p:txBody>
      </p:sp>
      <p:pic>
        <p:nvPicPr>
          <p:cNvPr id="5" name="Imagen 4" descr="http://www.atp.gob.pa/sites/default/files/images/stories/atlapa.jpg"/>
          <p:cNvPicPr/>
          <p:nvPr/>
        </p:nvPicPr>
        <p:blipFill>
          <a:blip r:embed="rId2">
            <a:extLst>
              <a:ext uri="{28A0092B-C50C-407E-A947-70E740481C1C}">
                <a14:useLocalDpi xmlns:a14="http://schemas.microsoft.com/office/drawing/2010/main" val="0"/>
              </a:ext>
            </a:extLst>
          </a:blip>
          <a:srcRect/>
          <a:stretch>
            <a:fillRect/>
          </a:stretch>
        </p:blipFill>
        <p:spPr bwMode="auto">
          <a:xfrm>
            <a:off x="591024" y="2092005"/>
            <a:ext cx="4865879" cy="3502549"/>
          </a:xfrm>
          <a:prstGeom prst="rect">
            <a:avLst/>
          </a:prstGeom>
          <a:ln>
            <a:noFill/>
          </a:ln>
          <a:effectLst>
            <a:softEdge rad="112500"/>
          </a:effectLst>
        </p:spPr>
      </p:pic>
      <p:cxnSp>
        <p:nvCxnSpPr>
          <p:cNvPr id="6" name="Conector recto 5"/>
          <p:cNvCxnSpPr/>
          <p:nvPr/>
        </p:nvCxnSpPr>
        <p:spPr>
          <a:xfrm>
            <a:off x="5732206" y="2507226"/>
            <a:ext cx="19665" cy="306766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9185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err="1" smtClean="0"/>
              <a:t>Atlapa</a:t>
            </a:r>
            <a:endParaRPr lang="es-PA" dirty="0"/>
          </a:p>
        </p:txBody>
      </p:sp>
      <p:sp>
        <p:nvSpPr>
          <p:cNvPr id="3" name="Marcador de contenido 2"/>
          <p:cNvSpPr>
            <a:spLocks noGrp="1"/>
          </p:cNvSpPr>
          <p:nvPr>
            <p:ph idx="1"/>
          </p:nvPr>
        </p:nvSpPr>
        <p:spPr>
          <a:xfrm>
            <a:off x="845572" y="5641452"/>
            <a:ext cx="10765235" cy="1014988"/>
          </a:xfrm>
        </p:spPr>
        <p:txBody>
          <a:bodyPr/>
          <a:lstStyle/>
          <a:p>
            <a:pPr marL="0" indent="0" algn="just">
              <a:buNone/>
            </a:pPr>
            <a:r>
              <a:rPr lang="es-PA" dirty="0"/>
              <a:t>Las Islas, un área abierta sin columnas de 3,200 metros cuadrados será destinada para el plenario,  el teatro La Huaca (600 personas) ideal para la Conferencia de Prensa final, cuenta además con salones para bilaterales, oficinas y atenciones, Facilidades para exhibiciones y 1200  estacionamientos.</a:t>
            </a:r>
          </a:p>
          <a:p>
            <a:pPr algn="just"/>
            <a:endParaRPr lang="es-PA" dirty="0"/>
          </a:p>
        </p:txBody>
      </p:sp>
      <p:sp>
        <p:nvSpPr>
          <p:cNvPr id="4" name="Marcador de contenido 2"/>
          <p:cNvSpPr txBox="1">
            <a:spLocks/>
          </p:cNvSpPr>
          <p:nvPr/>
        </p:nvSpPr>
        <p:spPr>
          <a:xfrm>
            <a:off x="581192" y="2015300"/>
            <a:ext cx="11029615" cy="649241"/>
          </a:xfrm>
          <a:prstGeom prst="rect">
            <a:avLst/>
          </a:prstGeom>
        </p:spPr>
        <p:txBody>
          <a:bodyPr vert="horz" lIns="91440" tIns="45720" rIns="91440" bIns="45720" rtlCol="0" anchor="ctr">
            <a:normAutofit fontScale="92500" lnSpcReduction="10000"/>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just">
              <a:buNone/>
            </a:pPr>
            <a:r>
              <a:rPr lang="es-PA" dirty="0"/>
              <a:t>El Centro de Convenciones cuenta </a:t>
            </a:r>
            <a:r>
              <a:rPr lang="es-PA" dirty="0" smtClean="0"/>
              <a:t>con </a:t>
            </a:r>
            <a:r>
              <a:rPr lang="es-PA" dirty="0"/>
              <a:t>un área de 8 hectáreas, con capacidad para albergar eventos de más de diez mil </a:t>
            </a:r>
            <a:r>
              <a:rPr lang="es-PA" dirty="0" smtClean="0"/>
              <a:t>personas.</a:t>
            </a:r>
            <a:endParaRPr lang="es-PA" dirty="0"/>
          </a:p>
          <a:p>
            <a:endParaRPr lang="es-PA" dirty="0"/>
          </a:p>
        </p:txBody>
      </p:sp>
      <p:pic>
        <p:nvPicPr>
          <p:cNvPr id="5" name="Imagen 4" descr="http://www.atlapa.gob.pa/imagenes/atlapa_imagen.gif"/>
          <p:cNvPicPr/>
          <p:nvPr/>
        </p:nvPicPr>
        <p:blipFill>
          <a:blip r:embed="rId2">
            <a:extLst>
              <a:ext uri="{28A0092B-C50C-407E-A947-70E740481C1C}">
                <a14:useLocalDpi xmlns:a14="http://schemas.microsoft.com/office/drawing/2010/main" val="0"/>
              </a:ext>
            </a:extLst>
          </a:blip>
          <a:srcRect/>
          <a:stretch>
            <a:fillRect/>
          </a:stretch>
        </p:blipFill>
        <p:spPr bwMode="auto">
          <a:xfrm>
            <a:off x="1108006" y="2605194"/>
            <a:ext cx="9647783" cy="2767148"/>
          </a:xfrm>
          <a:prstGeom prst="rect">
            <a:avLst/>
          </a:prstGeom>
          <a:ln>
            <a:noFill/>
          </a:ln>
          <a:effectLst>
            <a:softEdge rad="112500"/>
          </a:effectLst>
        </p:spPr>
      </p:pic>
    </p:spTree>
    <p:extLst>
      <p:ext uri="{BB962C8B-B14F-4D97-AF65-F5344CB8AC3E}">
        <p14:creationId xmlns:p14="http://schemas.microsoft.com/office/powerpoint/2010/main" val="1194448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a:t>Teatro </a:t>
            </a:r>
            <a:r>
              <a:rPr lang="es-MX" b="1" dirty="0" err="1"/>
              <a:t>Anayansi</a:t>
            </a:r>
            <a:r>
              <a:rPr lang="es-MX" dirty="0"/>
              <a:t/>
            </a:r>
            <a:br>
              <a:rPr lang="es-MX" dirty="0"/>
            </a:br>
            <a:r>
              <a:rPr lang="es-MX" dirty="0"/>
              <a:t>Sede de la Ceremonia Inaugural</a:t>
            </a:r>
            <a:endParaRPr lang="es-PA" dirty="0"/>
          </a:p>
        </p:txBody>
      </p:sp>
      <p:sp>
        <p:nvSpPr>
          <p:cNvPr id="3" name="Marcador de contenido 2"/>
          <p:cNvSpPr>
            <a:spLocks noGrp="1"/>
          </p:cNvSpPr>
          <p:nvPr>
            <p:ph idx="1"/>
          </p:nvPr>
        </p:nvSpPr>
        <p:spPr>
          <a:xfrm>
            <a:off x="581193" y="2180496"/>
            <a:ext cx="4836382" cy="3678303"/>
          </a:xfrm>
        </p:spPr>
        <p:txBody>
          <a:bodyPr/>
          <a:lstStyle/>
          <a:p>
            <a:pPr marL="0" indent="0" algn="just">
              <a:buNone/>
            </a:pPr>
            <a:r>
              <a:rPr lang="es-PA" dirty="0"/>
              <a:t>El teatro </a:t>
            </a:r>
            <a:r>
              <a:rPr lang="es-PA" dirty="0" err="1"/>
              <a:t>Anayansi</a:t>
            </a:r>
            <a:r>
              <a:rPr lang="es-PA" dirty="0"/>
              <a:t> tiene capacidad para 2,800 personas cómodamente sentadas, con gran facilidad para el montaje del escenario, con equipos de luces y sonido preinstalados.</a:t>
            </a:r>
          </a:p>
          <a:p>
            <a:pPr marL="0" indent="0" algn="just">
              <a:buNone/>
            </a:pPr>
            <a:endParaRPr lang="es-PA" dirty="0"/>
          </a:p>
        </p:txBody>
      </p:sp>
      <p:pic>
        <p:nvPicPr>
          <p:cNvPr id="4" name="Imagen 3" descr="http://www.atlapa.gob.pa/imagenes/teatro_anayansi.gif"/>
          <p:cNvPicPr/>
          <p:nvPr/>
        </p:nvPicPr>
        <p:blipFill>
          <a:blip r:embed="rId2">
            <a:extLst>
              <a:ext uri="{28A0092B-C50C-407E-A947-70E740481C1C}">
                <a14:useLocalDpi xmlns:a14="http://schemas.microsoft.com/office/drawing/2010/main" val="0"/>
              </a:ext>
            </a:extLst>
          </a:blip>
          <a:srcRect/>
          <a:stretch>
            <a:fillRect/>
          </a:stretch>
        </p:blipFill>
        <p:spPr bwMode="auto">
          <a:xfrm>
            <a:off x="6174657" y="2251305"/>
            <a:ext cx="5032150" cy="3530063"/>
          </a:xfrm>
          <a:prstGeom prst="rect">
            <a:avLst/>
          </a:prstGeom>
          <a:ln>
            <a:noFill/>
          </a:ln>
          <a:effectLst>
            <a:softEdge rad="112500"/>
          </a:effectLst>
        </p:spPr>
      </p:pic>
      <p:cxnSp>
        <p:nvCxnSpPr>
          <p:cNvPr id="5" name="Conector recto 4"/>
          <p:cNvCxnSpPr/>
          <p:nvPr/>
        </p:nvCxnSpPr>
        <p:spPr>
          <a:xfrm>
            <a:off x="5732206" y="2507226"/>
            <a:ext cx="19665" cy="306766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5929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alojamiento</a:t>
            </a:r>
            <a:endParaRPr lang="es-PA" dirty="0"/>
          </a:p>
        </p:txBody>
      </p:sp>
      <p:sp>
        <p:nvSpPr>
          <p:cNvPr id="3" name="Marcador de contenido 2"/>
          <p:cNvSpPr>
            <a:spLocks noGrp="1"/>
          </p:cNvSpPr>
          <p:nvPr>
            <p:ph idx="1"/>
          </p:nvPr>
        </p:nvSpPr>
        <p:spPr>
          <a:xfrm>
            <a:off x="581193" y="2180496"/>
            <a:ext cx="4826550" cy="3678303"/>
          </a:xfrm>
        </p:spPr>
        <p:txBody>
          <a:bodyPr>
            <a:normAutofit lnSpcReduction="10000"/>
          </a:bodyPr>
          <a:lstStyle/>
          <a:p>
            <a:pPr marL="0" indent="0" algn="just">
              <a:buNone/>
            </a:pPr>
            <a:r>
              <a:rPr lang="es-PA" dirty="0"/>
              <a:t>Lateral a ATLAPA  se encuentran los Hoteles Sheraton con 361 habitaciones y  el </a:t>
            </a:r>
            <a:r>
              <a:rPr lang="es-PA" dirty="0" err="1"/>
              <a:t>Aloft</a:t>
            </a:r>
            <a:r>
              <a:rPr lang="es-PA" dirty="0"/>
              <a:t> con 303 habitaciones, incorporándose en el área cercana 14 hoteles, El Ramada (45), </a:t>
            </a:r>
            <a:r>
              <a:rPr lang="es-PA" dirty="0" err="1"/>
              <a:t>Westin</a:t>
            </a:r>
            <a:r>
              <a:rPr lang="es-PA" dirty="0"/>
              <a:t> Costa del Este (218), Marriot </a:t>
            </a:r>
            <a:r>
              <a:rPr lang="es-PA" dirty="0" err="1"/>
              <a:t>Courtyard</a:t>
            </a:r>
            <a:r>
              <a:rPr lang="es-PA" dirty="0"/>
              <a:t> (243), </a:t>
            </a:r>
            <a:r>
              <a:rPr lang="es-PA" dirty="0" err="1"/>
              <a:t>Trump</a:t>
            </a:r>
            <a:r>
              <a:rPr lang="es-PA" dirty="0"/>
              <a:t> (369), </a:t>
            </a:r>
            <a:r>
              <a:rPr lang="es-PA" dirty="0" err="1"/>
              <a:t>Waldorf</a:t>
            </a:r>
            <a:r>
              <a:rPr lang="es-PA" dirty="0"/>
              <a:t> Astoria (113), Miramar Intercontinental (186), </a:t>
            </a:r>
            <a:r>
              <a:rPr lang="es-PA" dirty="0" err="1"/>
              <a:t>Decapolis</a:t>
            </a:r>
            <a:r>
              <a:rPr lang="es-PA" dirty="0"/>
              <a:t> (240), </a:t>
            </a:r>
            <a:r>
              <a:rPr lang="es-PA" dirty="0" err="1"/>
              <a:t>Hard</a:t>
            </a:r>
            <a:r>
              <a:rPr lang="es-PA" dirty="0"/>
              <a:t> Rock Café (1486), Plaza </a:t>
            </a:r>
            <a:r>
              <a:rPr lang="es-PA" dirty="0" err="1"/>
              <a:t>Paitilla</a:t>
            </a:r>
            <a:r>
              <a:rPr lang="es-PA" dirty="0"/>
              <a:t> </a:t>
            </a:r>
            <a:r>
              <a:rPr lang="es-PA" dirty="0" err="1"/>
              <a:t>Inn</a:t>
            </a:r>
            <a:r>
              <a:rPr lang="es-PA" dirty="0"/>
              <a:t> (272), </a:t>
            </a:r>
            <a:r>
              <a:rPr lang="es-PA" dirty="0" err="1"/>
              <a:t>Riu</a:t>
            </a:r>
            <a:r>
              <a:rPr lang="es-PA" dirty="0"/>
              <a:t> (644), Bristol (125), Le </a:t>
            </a:r>
            <a:r>
              <a:rPr lang="es-PA" dirty="0" err="1"/>
              <a:t>Meridien</a:t>
            </a:r>
            <a:r>
              <a:rPr lang="es-PA" dirty="0"/>
              <a:t> (110), y El Ejecutivo (96). </a:t>
            </a:r>
          </a:p>
          <a:p>
            <a:endParaRPr lang="es-PA" sz="1050" b="1" dirty="0"/>
          </a:p>
          <a:p>
            <a:pPr marL="0" indent="0" algn="ctr">
              <a:buNone/>
            </a:pPr>
            <a:r>
              <a:rPr lang="es-PA" sz="2400" b="1" dirty="0"/>
              <a:t>Totalizando 4,811 habitaciones disponibles</a:t>
            </a:r>
            <a:endParaRPr lang="es-PA" sz="2400" dirty="0"/>
          </a:p>
          <a:p>
            <a:endParaRPr lang="es-PA" dirty="0"/>
          </a:p>
        </p:txBody>
      </p:sp>
      <p:pic>
        <p:nvPicPr>
          <p:cNvPr id="4" name="Marcador de contenido 3" descr="http://panamatripdeals.com/wp-content/uploads/2013/10/Hotel-Sheraton.jp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6654007" y="2092402"/>
            <a:ext cx="3628980" cy="2281305"/>
          </a:xfrm>
          <a:prstGeom prst="rect">
            <a:avLst/>
          </a:prstGeom>
          <a:ln>
            <a:noFill/>
          </a:ln>
          <a:effectLst>
            <a:outerShdw blurRad="190500" algn="tl" rotWithShape="0">
              <a:srgbClr val="000000">
                <a:alpha val="70000"/>
              </a:srgbClr>
            </a:outerShdw>
          </a:effectLst>
        </p:spPr>
      </p:pic>
      <p:pic>
        <p:nvPicPr>
          <p:cNvPr id="5" name="Imagen 4" descr="http://3.bp.blogspot.com/-7AyAAgpQt2c/Uxh_dMvLSTI/AAAAAAAAHgI/HCRSAYZ4iV4/s1600/Presentaci+%C2%A6n+Aloft+Panama+2013-page-002.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35094" y="4019647"/>
            <a:ext cx="2804952" cy="218355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cxnSp>
        <p:nvCxnSpPr>
          <p:cNvPr id="6" name="Conector recto 5"/>
          <p:cNvCxnSpPr/>
          <p:nvPr/>
        </p:nvCxnSpPr>
        <p:spPr>
          <a:xfrm>
            <a:off x="5732206" y="2507226"/>
            <a:ext cx="19665" cy="306766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4177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04922" y="2539428"/>
            <a:ext cx="3840509" cy="901861"/>
          </a:xfrm>
          <a:prstGeom prst="rect">
            <a:avLst/>
          </a:prstGeom>
        </p:spPr>
      </p:pic>
    </p:spTree>
    <p:extLst>
      <p:ext uri="{BB962C8B-B14F-4D97-AF65-F5344CB8AC3E}">
        <p14:creationId xmlns:p14="http://schemas.microsoft.com/office/powerpoint/2010/main" val="3539913738"/>
      </p:ext>
    </p:extLst>
  </p:cSld>
  <p:clrMapOvr>
    <a:masterClrMapping/>
  </p:clrMapOvr>
</p:sld>
</file>

<file path=ppt/theme/theme1.xml><?xml version="1.0" encoding="utf-8"?>
<a:theme xmlns:a="http://schemas.openxmlformats.org/drawingml/2006/main" name="Dividendo">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Dividend" id="{9697A71B-4AB7-4A1A-BD5B-BB2D22835B57}" vid="{66F1C100-1D2B-4BEA-AD01-C4F230B3B965}"/>
    </a:ext>
  </a:extLst>
</a:theme>
</file>

<file path=docProps/app.xml><?xml version="1.0" encoding="utf-8"?>
<Properties xmlns="http://schemas.openxmlformats.org/officeDocument/2006/extended-properties" xmlns:vt="http://schemas.openxmlformats.org/officeDocument/2006/docPropsVTypes">
  <Template>Dividendo</Template>
  <TotalTime>21</TotalTime>
  <Words>316</Words>
  <Application>Microsoft Office PowerPoint</Application>
  <PresentationFormat>Custom</PresentationFormat>
  <Paragraphs>19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Dividendo</vt:lpstr>
      <vt:lpstr>VII cumbre de las américas</vt:lpstr>
      <vt:lpstr>logo</vt:lpstr>
      <vt:lpstr>Centro de Convenciones ATLAPA Sede de la Cumbre</vt:lpstr>
      <vt:lpstr>Atlapa</vt:lpstr>
      <vt:lpstr>Teatro Anayansi Sede de la Ceremonia Inaugural</vt:lpstr>
      <vt:lpstr>alojamiento</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VII cumbre de las américas</dc:title>
  <dc:creator>Luis Alberto Martin</dc:creator>
  <cp:lastModifiedBy>%username%</cp:lastModifiedBy>
  <cp:revision>3</cp:revision>
  <dcterms:created xsi:type="dcterms:W3CDTF">2014-09-12T23:31:03Z</dcterms:created>
  <dcterms:modified xsi:type="dcterms:W3CDTF">2014-09-17T15:13:47Z</dcterms:modified>
</cp:coreProperties>
</file>